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92" r:id="rId3"/>
    <p:sldId id="263" r:id="rId4"/>
    <p:sldId id="258" r:id="rId5"/>
    <p:sldId id="259" r:id="rId6"/>
    <p:sldId id="264" r:id="rId7"/>
    <p:sldId id="269" r:id="rId8"/>
    <p:sldId id="288" r:id="rId9"/>
    <p:sldId id="289" r:id="rId10"/>
    <p:sldId id="261" r:id="rId11"/>
    <p:sldId id="279" r:id="rId12"/>
    <p:sldId id="291" r:id="rId13"/>
    <p:sldId id="290" r:id="rId14"/>
    <p:sldId id="285" r:id="rId15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22" autoAdjust="0"/>
    <p:restoredTop sz="78503" autoAdjust="0"/>
  </p:normalViewPr>
  <p:slideViewPr>
    <p:cSldViewPr>
      <p:cViewPr varScale="1">
        <p:scale>
          <a:sx n="99" d="100"/>
          <a:sy n="99" d="100"/>
        </p:scale>
        <p:origin x="1776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7D64F-9F7F-FB48-A023-4E98C1F74AE6}" type="datetimeFigureOut">
              <a:rPr lang="en-US" smtClean="0"/>
              <a:t>7/10/22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EC7EA-0EA9-E144-8961-99EC1B78A3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2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EC7EA-0EA9-E144-8961-99EC1B78A3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8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EC7EA-0EA9-E144-8961-99EC1B78A3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77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EC7EA-0EA9-E144-8961-99EC1B78A3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62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Department</a:t>
            </a:r>
            <a:r>
              <a:rPr lang="en-US" baseline="0" dirty="0"/>
              <a:t> employs</a:t>
            </a:r>
            <a:r>
              <a:rPr lang="zh-CN" altLang="en-US" dirty="0"/>
              <a:t> </a:t>
            </a:r>
            <a:r>
              <a:rPr lang="en-US" altLang="zh-CN" dirty="0"/>
              <a:t>Employee</a:t>
            </a:r>
            <a:r>
              <a:rPr lang="zh-CN" altLang="en-US" dirty="0"/>
              <a:t> </a:t>
            </a:r>
            <a:r>
              <a:rPr lang="en-US" altLang="zh-CN" dirty="0"/>
              <a:t>relationship:</a:t>
            </a:r>
            <a:r>
              <a:rPr lang="zh-CN" altLang="en-US" dirty="0"/>
              <a:t> </a:t>
            </a:r>
            <a:r>
              <a:rPr lang="en-US" altLang="zh-CN" dirty="0"/>
              <a:t>One-to-Many</a:t>
            </a:r>
            <a:r>
              <a:rPr lang="zh-CN" altLang="en-US" dirty="0"/>
              <a:t> </a:t>
            </a:r>
            <a:r>
              <a:rPr lang="en-US" altLang="zh-CN" dirty="0"/>
              <a:t>relationship.</a:t>
            </a:r>
            <a:r>
              <a:rPr lang="zh-CN" altLang="en-US" dirty="0"/>
              <a:t> </a:t>
            </a:r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optional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relationship.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Division</a:t>
            </a:r>
            <a:r>
              <a:rPr lang="zh-CN" altLang="en-US" dirty="0"/>
              <a:t> </a:t>
            </a:r>
            <a:r>
              <a:rPr lang="en-US" altLang="zh-CN" dirty="0"/>
              <a:t>operates</a:t>
            </a:r>
            <a:r>
              <a:rPr lang="zh-CN" altLang="en-US" dirty="0"/>
              <a:t> </a:t>
            </a:r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relationship: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-</a:t>
            </a:r>
            <a:r>
              <a:rPr lang="en-US" altLang="zh-CN" dirty="0"/>
              <a:t>to-Many</a:t>
            </a:r>
            <a:r>
              <a:rPr lang="zh-CN" altLang="en-US" dirty="0"/>
              <a:t> </a:t>
            </a:r>
            <a:r>
              <a:rPr lang="en-US" altLang="zh-CN" dirty="0"/>
              <a:t>relationship.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entities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mandatory in this relationship.</a:t>
            </a:r>
          </a:p>
          <a:p>
            <a:pPr marL="171450" indent="-171450">
              <a:buFont typeface="Arial"/>
              <a:buChar char="•"/>
            </a:pPr>
            <a:r>
              <a:rPr lang="en-US" altLang="zh-CN" dirty="0"/>
              <a:t>Employee has Project relationship: Many-to-Many</a:t>
            </a:r>
            <a:r>
              <a:rPr lang="en-US" altLang="zh-CN" baseline="0" dirty="0"/>
              <a:t> relationship. Need to create an associative entity (called assignment) to split it to two one-to-many relationship. </a:t>
            </a:r>
          </a:p>
          <a:p>
            <a:pPr marL="171450" indent="-171450">
              <a:buFont typeface="Arial"/>
              <a:buChar char="•"/>
            </a:pPr>
            <a:r>
              <a:rPr lang="en-US" altLang="zh-CN" baseline="0" dirty="0"/>
              <a:t>Employee has Assignment relationship: One-to-Many relationship. Assignment is optional in this relationship.</a:t>
            </a:r>
            <a:endParaRPr lang="en-US" altLang="zh-CN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zh-CN" dirty="0"/>
              <a:t>Project</a:t>
            </a:r>
            <a:r>
              <a:rPr lang="en-US" altLang="zh-CN" baseline="0" dirty="0"/>
              <a:t> has Assignment</a:t>
            </a:r>
            <a:r>
              <a:rPr lang="en-US" altLang="zh-CN" dirty="0"/>
              <a:t> relationship: One-to-Many</a:t>
            </a:r>
            <a:r>
              <a:rPr lang="en-US" altLang="zh-CN" baseline="0" dirty="0"/>
              <a:t> relationship.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entities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mandatory in this relationship.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zh-CN" dirty="0"/>
              <a:t>Employee manages Department relationship: One-to-One</a:t>
            </a:r>
            <a:r>
              <a:rPr lang="en-US" altLang="zh-CN" baseline="0" dirty="0"/>
              <a:t> relationship. Department is optional in this relationship.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zh-CN" dirty="0"/>
              <a:t>Employee runs Division relationship: One-to-One relationship. Division is optional in this relationship.</a:t>
            </a:r>
          </a:p>
          <a:p>
            <a:pPr marL="171450" indent="-171450">
              <a:buFont typeface="Arial"/>
              <a:buChar char="•"/>
            </a:pPr>
            <a:endParaRPr lang="en-US" altLang="zh-CN" dirty="0"/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EC7EA-0EA9-E144-8961-99EC1B78A3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70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EC7EA-0EA9-E144-8961-99EC1B78A3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08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Department</a:t>
            </a:r>
            <a:r>
              <a:rPr lang="en-US" baseline="0" dirty="0"/>
              <a:t> employs</a:t>
            </a:r>
            <a:r>
              <a:rPr lang="zh-CN" altLang="en-US" dirty="0"/>
              <a:t> </a:t>
            </a:r>
            <a:r>
              <a:rPr lang="en-US" altLang="zh-CN" dirty="0"/>
              <a:t>Employee</a:t>
            </a:r>
            <a:r>
              <a:rPr lang="zh-CN" altLang="en-US" dirty="0"/>
              <a:t> </a:t>
            </a:r>
            <a:r>
              <a:rPr lang="en-US" altLang="zh-CN" dirty="0"/>
              <a:t>relationship:</a:t>
            </a:r>
            <a:r>
              <a:rPr lang="zh-CN" altLang="en-US" dirty="0"/>
              <a:t> </a:t>
            </a:r>
            <a:r>
              <a:rPr lang="en-US" altLang="zh-CN" dirty="0"/>
              <a:t>One-to-Many</a:t>
            </a:r>
            <a:r>
              <a:rPr lang="zh-CN" altLang="en-US" dirty="0"/>
              <a:t> </a:t>
            </a:r>
            <a:r>
              <a:rPr lang="en-US" altLang="zh-CN" dirty="0"/>
              <a:t>relationship.</a:t>
            </a:r>
            <a:r>
              <a:rPr lang="zh-CN" altLang="en-US" dirty="0"/>
              <a:t> </a:t>
            </a:r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optional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relationship.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Division</a:t>
            </a:r>
            <a:r>
              <a:rPr lang="zh-CN" altLang="en-US" dirty="0"/>
              <a:t> </a:t>
            </a:r>
            <a:r>
              <a:rPr lang="en-US" altLang="zh-CN" dirty="0"/>
              <a:t>operates</a:t>
            </a:r>
            <a:r>
              <a:rPr lang="zh-CN" altLang="en-US" dirty="0"/>
              <a:t> </a:t>
            </a:r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relationship: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-</a:t>
            </a:r>
            <a:r>
              <a:rPr lang="en-US" altLang="zh-CN" dirty="0"/>
              <a:t>to-Many</a:t>
            </a:r>
            <a:r>
              <a:rPr lang="zh-CN" altLang="en-US" dirty="0"/>
              <a:t> </a:t>
            </a:r>
            <a:r>
              <a:rPr lang="en-US" altLang="zh-CN" dirty="0"/>
              <a:t>relationship.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entities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mandatory in this relationship.</a:t>
            </a:r>
          </a:p>
          <a:p>
            <a:pPr marL="171450" indent="-171450">
              <a:buFont typeface="Arial"/>
              <a:buChar char="•"/>
            </a:pPr>
            <a:r>
              <a:rPr lang="en-US" altLang="zh-CN" dirty="0"/>
              <a:t>Employee has Project relationship: Many-to-Many</a:t>
            </a:r>
            <a:r>
              <a:rPr lang="en-US" altLang="zh-CN" baseline="0" dirty="0"/>
              <a:t> relationship. Need to create an associative entity (called assignment) to split it to two one-to-many relationship. </a:t>
            </a:r>
          </a:p>
          <a:p>
            <a:pPr marL="171450" indent="-171450">
              <a:buFont typeface="Arial"/>
              <a:buChar char="•"/>
            </a:pPr>
            <a:r>
              <a:rPr lang="en-US" altLang="zh-CN" baseline="0" dirty="0"/>
              <a:t>Employee has Assignment relationship: One-to-Many relationship. Assignment is optional in this relationship.</a:t>
            </a:r>
            <a:endParaRPr lang="en-US" altLang="zh-CN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zh-CN" dirty="0"/>
              <a:t>Project</a:t>
            </a:r>
            <a:r>
              <a:rPr lang="en-US" altLang="zh-CN" baseline="0" dirty="0"/>
              <a:t> has Assignment</a:t>
            </a:r>
            <a:r>
              <a:rPr lang="en-US" altLang="zh-CN" dirty="0"/>
              <a:t> relationship: One-to-Many</a:t>
            </a:r>
            <a:r>
              <a:rPr lang="en-US" altLang="zh-CN" baseline="0" dirty="0"/>
              <a:t> relationship.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entities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mandatory in this relationship.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zh-CN" dirty="0"/>
              <a:t>Employee manages Department relationship: One-to-One</a:t>
            </a:r>
            <a:r>
              <a:rPr lang="en-US" altLang="zh-CN" baseline="0" dirty="0"/>
              <a:t> relationship. Department is optional in this relationship.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zh-CN" dirty="0"/>
              <a:t>Employee runs Division relationship: One-to-One relationship. Division is optional in this relationship.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EC7EA-0EA9-E144-8961-99EC1B78A3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38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EC7EA-0EA9-E144-8961-99EC1B78A3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253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253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253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365760"/>
          </a:xfrm>
          <a:custGeom>
            <a:avLst/>
            <a:gdLst/>
            <a:ahLst/>
            <a:cxnLst/>
            <a:rect l="l" t="t" r="r" b="b"/>
            <a:pathLst>
              <a:path w="9144000" h="365760">
                <a:moveTo>
                  <a:pt x="0" y="0"/>
                </a:moveTo>
                <a:lnTo>
                  <a:pt x="9144000" y="0"/>
                </a:lnTo>
                <a:lnTo>
                  <a:pt x="914400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solidFill>
            <a:srgbClr val="A4B1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71562" y="647700"/>
            <a:ext cx="7000875" cy="556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365760"/>
          </a:xfrm>
          <a:custGeom>
            <a:avLst/>
            <a:gdLst/>
            <a:ahLst/>
            <a:cxnLst/>
            <a:rect l="l" t="t" r="r" b="b"/>
            <a:pathLst>
              <a:path w="9144000" h="365760">
                <a:moveTo>
                  <a:pt x="0" y="0"/>
                </a:moveTo>
                <a:lnTo>
                  <a:pt x="9144000" y="0"/>
                </a:lnTo>
                <a:lnTo>
                  <a:pt x="914400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solidFill>
            <a:srgbClr val="A4B1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754379"/>
            <a:ext cx="8072119" cy="548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D2533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50923"/>
            <a:ext cx="8072119" cy="396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3398520"/>
            <a:ext cx="7848600" cy="1905"/>
          </a:xfrm>
          <a:custGeom>
            <a:avLst/>
            <a:gdLst/>
            <a:ahLst/>
            <a:cxnLst/>
            <a:rect l="l" t="t" r="r" b="b"/>
            <a:pathLst>
              <a:path w="7848600" h="1904">
                <a:moveTo>
                  <a:pt x="0" y="0"/>
                </a:moveTo>
                <a:lnTo>
                  <a:pt x="7848594" y="1587"/>
                </a:lnTo>
              </a:path>
            </a:pathLst>
          </a:custGeom>
          <a:ln w="19049">
            <a:solidFill>
              <a:srgbClr val="DC69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4540" y="3479962"/>
            <a:ext cx="2703195" cy="1311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9400"/>
              </a:lnSpc>
            </a:pPr>
            <a:r>
              <a:rPr sz="2400" dirty="0">
                <a:solidFill>
                  <a:srgbClr val="57576E"/>
                </a:solidFill>
                <a:latin typeface="Arial"/>
                <a:cs typeface="Arial"/>
              </a:rPr>
              <a:t>Database</a:t>
            </a:r>
            <a:r>
              <a:rPr sz="2400" spc="-100" dirty="0">
                <a:solidFill>
                  <a:srgbClr val="57576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7576E"/>
                </a:solidFill>
                <a:latin typeface="Arial"/>
                <a:cs typeface="Arial"/>
              </a:rPr>
              <a:t>Concepts  </a:t>
            </a:r>
            <a:endParaRPr lang="en-US" sz="2400" dirty="0">
              <a:solidFill>
                <a:srgbClr val="57576E"/>
              </a:solidFill>
              <a:latin typeface="Arial"/>
              <a:cs typeface="Arial"/>
            </a:endParaRPr>
          </a:p>
          <a:p>
            <a:pPr marL="12700" marR="5080">
              <a:lnSpc>
                <a:spcPct val="119400"/>
              </a:lnSpc>
            </a:pPr>
            <a:r>
              <a:rPr lang="en-US" altLang="zh-CN" sz="2400" dirty="0">
                <a:solidFill>
                  <a:srgbClr val="57576E"/>
                </a:solidFill>
                <a:latin typeface="Arial"/>
                <a:cs typeface="Arial"/>
              </a:rPr>
              <a:t>Summer 2022</a:t>
            </a:r>
            <a:endParaRPr lang="en-US" sz="2400" dirty="0">
              <a:solidFill>
                <a:srgbClr val="57576E"/>
              </a:solidFill>
              <a:latin typeface="Arial"/>
              <a:cs typeface="Arial"/>
            </a:endParaRPr>
          </a:p>
          <a:p>
            <a:pPr marL="12700" marR="5080">
              <a:lnSpc>
                <a:spcPct val="119400"/>
              </a:lnSpc>
            </a:pPr>
            <a:r>
              <a:rPr lang="en-US" sz="2400" spc="-5" dirty="0">
                <a:solidFill>
                  <a:srgbClr val="57576E"/>
                </a:solidFill>
                <a:latin typeface="Arial"/>
                <a:cs typeface="Arial"/>
              </a:rPr>
              <a:t>Week </a:t>
            </a:r>
            <a:r>
              <a:rPr lang="en-US" altLang="zh-CN" sz="2400" spc="-5" dirty="0">
                <a:solidFill>
                  <a:srgbClr val="57576E"/>
                </a:solidFill>
                <a:latin typeface="Arial"/>
                <a:cs typeface="Arial"/>
              </a:rPr>
              <a:t>11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000" y="2438400"/>
            <a:ext cx="54864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400" b="0" spc="-90" dirty="0">
                <a:latin typeface="Arial"/>
                <a:cs typeface="Arial"/>
              </a:rPr>
              <a:t>PROJECT</a:t>
            </a:r>
            <a:r>
              <a:rPr sz="5400" b="0" spc="-370" dirty="0">
                <a:latin typeface="Arial"/>
                <a:cs typeface="Arial"/>
              </a:rPr>
              <a:t> </a:t>
            </a:r>
            <a:r>
              <a:rPr lang="en-US" altLang="zh-CN" sz="5400" b="0" spc="-105" dirty="0"/>
              <a:t>2</a:t>
            </a:r>
            <a:endParaRPr sz="5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550923"/>
            <a:ext cx="7912734" cy="289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Use LIKE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Use EXISTS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Use GROUP BY</a:t>
            </a:r>
          </a:p>
          <a:p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4. Use two SQL Built-in functions in a single statement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70" dirty="0"/>
              <a:t>Four </a:t>
            </a:r>
            <a:r>
              <a:rPr lang="zh-CN" altLang="en-US" spc="-70" dirty="0"/>
              <a:t> </a:t>
            </a:r>
            <a:r>
              <a:rPr spc="-70" dirty="0"/>
              <a:t>SQL </a:t>
            </a:r>
            <a:r>
              <a:rPr spc="-95" dirty="0"/>
              <a:t>statement</a:t>
            </a:r>
            <a:r>
              <a:rPr spc="-465" dirty="0"/>
              <a:t> </a:t>
            </a:r>
            <a:r>
              <a:rPr spc="-100" dirty="0"/>
              <a:t>questions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49577"/>
            <a:ext cx="8303260" cy="54841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000"/>
              </a:lnSpc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Select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(s) from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Tablename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where </a:t>
            </a:r>
            <a:r>
              <a:rPr lang="en-US" sz="2400" i="1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 like </a:t>
            </a:r>
            <a:r>
              <a:rPr lang="fr-FR" sz="2400" dirty="0">
                <a:latin typeface="Times New Roman" charset="0"/>
                <a:ea typeface="Times New Roman" charset="0"/>
                <a:cs typeface="Times New Roman" charset="0"/>
              </a:rPr>
              <a:t>'a%’;</a:t>
            </a:r>
          </a:p>
          <a:p>
            <a:pPr marL="12700" marR="5080">
              <a:lnSpc>
                <a:spcPct val="99000"/>
              </a:lnSpc>
            </a:pPr>
            <a:endParaRPr lang="fr-FR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Select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(s) from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Tablename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where </a:t>
            </a:r>
            <a:r>
              <a:rPr lang="en-US" sz="2400" i="1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 like </a:t>
            </a:r>
            <a:r>
              <a:rPr lang="fr-FR" sz="2400" dirty="0">
                <a:latin typeface="Times New Roman" charset="0"/>
                <a:ea typeface="Times New Roman" charset="0"/>
                <a:cs typeface="Times New Roman" charset="0"/>
              </a:rPr>
              <a:t>’%a’;</a:t>
            </a:r>
          </a:p>
          <a:p>
            <a:pPr marL="12700" marR="5080">
              <a:lnSpc>
                <a:spcPct val="99000"/>
              </a:lnSpc>
            </a:pPr>
            <a:endParaRPr lang="fr-FR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Select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(s) from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Tablename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where </a:t>
            </a:r>
            <a:r>
              <a:rPr lang="en-US" sz="2400" i="1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 like </a:t>
            </a:r>
            <a:r>
              <a:rPr lang="fr-FR" sz="2400" dirty="0">
                <a:latin typeface="Times New Roman" charset="0"/>
                <a:ea typeface="Times New Roman" charset="0"/>
                <a:cs typeface="Times New Roman" charset="0"/>
              </a:rPr>
              <a:t>’%a%’;</a:t>
            </a:r>
          </a:p>
          <a:p>
            <a:pPr marL="12700" marR="5080">
              <a:lnSpc>
                <a:spcPct val="99000"/>
              </a:lnSpc>
            </a:pPr>
            <a:endParaRPr lang="fr-FR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Select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(s) from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Tablename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where </a:t>
            </a:r>
            <a:r>
              <a:rPr lang="en-US" sz="2400" i="1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 like </a:t>
            </a:r>
            <a:r>
              <a:rPr lang="fr-FR" sz="2400" dirty="0">
                <a:latin typeface="Times New Roman" charset="0"/>
                <a:ea typeface="Times New Roman" charset="0"/>
                <a:cs typeface="Times New Roman" charset="0"/>
              </a:rPr>
              <a:t>’_a%’;</a:t>
            </a:r>
          </a:p>
          <a:p>
            <a:pPr marL="12700" marR="5080">
              <a:lnSpc>
                <a:spcPct val="99000"/>
              </a:lnSpc>
            </a:pPr>
            <a:endParaRPr lang="fr-FR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Select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(s) from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Tablename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where </a:t>
            </a:r>
            <a:r>
              <a:rPr lang="en-US" sz="2400" i="1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 like </a:t>
            </a:r>
            <a:r>
              <a:rPr lang="fr-FR" sz="2400" dirty="0">
                <a:latin typeface="Times New Roman" charset="0"/>
                <a:ea typeface="Times New Roman" charset="0"/>
                <a:cs typeface="Times New Roman" charset="0"/>
              </a:rPr>
              <a:t>'</a:t>
            </a:r>
            <a:r>
              <a:rPr lang="fr-FR" sz="2400" dirty="0" err="1">
                <a:latin typeface="Times New Roman" charset="0"/>
                <a:ea typeface="Times New Roman" charset="0"/>
                <a:cs typeface="Times New Roman" charset="0"/>
              </a:rPr>
              <a:t>a%o</a:t>
            </a:r>
            <a:r>
              <a:rPr lang="fr-FR" sz="2400" dirty="0">
                <a:latin typeface="Times New Roman" charset="0"/>
                <a:ea typeface="Times New Roman" charset="0"/>
                <a:cs typeface="Times New Roman" charset="0"/>
              </a:rPr>
              <a:t>’;</a:t>
            </a:r>
          </a:p>
          <a:p>
            <a:pPr marL="12700" marR="5080">
              <a:lnSpc>
                <a:spcPct val="99000"/>
              </a:lnSpc>
            </a:pPr>
            <a:endParaRPr sz="24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754379"/>
            <a:ext cx="8072119" cy="772903"/>
          </a:xfrm>
          <a:prstGeom prst="rect">
            <a:avLst/>
          </a:prstGeom>
        </p:spPr>
        <p:txBody>
          <a:bodyPr vert="horz" wrap="square" lIns="0" tIns="21678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70" dirty="0"/>
              <a:t>LIKE</a:t>
            </a:r>
            <a:endParaRPr spc="-105" dirty="0"/>
          </a:p>
        </p:txBody>
      </p:sp>
    </p:spTree>
    <p:extLst>
      <p:ext uri="{BB962C8B-B14F-4D97-AF65-F5344CB8AC3E}">
        <p14:creationId xmlns:p14="http://schemas.microsoft.com/office/powerpoint/2010/main" val="3526287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49577"/>
            <a:ext cx="8303260" cy="2193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000"/>
              </a:lnSpc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Select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(s) from parent table </a:t>
            </a:r>
          </a:p>
          <a:p>
            <a:pPr marL="12700" marR="5080">
              <a:lnSpc>
                <a:spcPct val="99000"/>
              </a:lnSpc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where </a:t>
            </a: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exists</a:t>
            </a:r>
          </a:p>
          <a:p>
            <a:pPr marL="12700" marR="5080">
              <a:lnSpc>
                <a:spcPct val="99000"/>
              </a:lnSpc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(select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Attributename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(s) from child table</a:t>
            </a:r>
          </a:p>
          <a:p>
            <a:pPr marL="12700" marR="5080">
              <a:lnSpc>
                <a:spcPct val="99000"/>
              </a:lnSpc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where parent table. (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Pk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)attribute name=child table. (FK) </a:t>
            </a:r>
            <a:r>
              <a:rPr lang="en-US" sz="2400">
                <a:latin typeface="Times New Roman" charset="0"/>
                <a:ea typeface="Times New Roman" charset="0"/>
                <a:cs typeface="Times New Roman" charset="0"/>
              </a:rPr>
              <a:t>attribute name)</a:t>
            </a:r>
            <a:r>
              <a:rPr lang="en-US" altLang="zh-CN" sz="2400">
                <a:latin typeface="Times New Roman" charset="0"/>
                <a:ea typeface="Times New Roman" charset="0"/>
                <a:cs typeface="Times New Roman" charset="0"/>
              </a:rPr>
              <a:t>;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endParaRPr sz="24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754379"/>
            <a:ext cx="8072119" cy="772903"/>
          </a:xfrm>
          <a:prstGeom prst="rect">
            <a:avLst/>
          </a:prstGeom>
        </p:spPr>
        <p:txBody>
          <a:bodyPr vert="horz" wrap="square" lIns="0" tIns="21678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70" dirty="0"/>
              <a:t>EXISTS</a:t>
            </a:r>
            <a:endParaRPr spc="-105" dirty="0"/>
          </a:p>
        </p:txBody>
      </p:sp>
    </p:spTree>
    <p:extLst>
      <p:ext uri="{BB962C8B-B14F-4D97-AF65-F5344CB8AC3E}">
        <p14:creationId xmlns:p14="http://schemas.microsoft.com/office/powerpoint/2010/main" val="1563026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49577"/>
            <a:ext cx="7717790" cy="41901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000"/>
              </a:lnSpc>
            </a:pPr>
            <a:r>
              <a:rPr lang="en-US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Only used </a:t>
            </a:r>
            <a:r>
              <a:rPr lang="en-US" altLang="zh-CN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when </a:t>
            </a:r>
            <a:r>
              <a:rPr lang="en-US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in conjunction with one of</a:t>
            </a:r>
            <a:r>
              <a:rPr lang="en-US" sz="2400" spc="-75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en-US" sz="2400" spc="-35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SQL  aggregate functions</a:t>
            </a:r>
            <a:r>
              <a:rPr lang="en-US" altLang="zh-CN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 (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COUNT, MIN, MAX, AVG, and SUM</a:t>
            </a:r>
            <a:r>
              <a:rPr lang="en-US" altLang="zh-CN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en-US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 in the SELECT</a:t>
            </a:r>
            <a:r>
              <a:rPr lang="en-US" sz="2400" spc="-145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solidFill>
                  <a:srgbClr val="D2533C"/>
                </a:solidFill>
                <a:latin typeface="Times New Roman" charset="0"/>
                <a:ea typeface="Times New Roman" charset="0"/>
                <a:cs typeface="Times New Roman" charset="0"/>
              </a:rPr>
              <a:t>statement</a:t>
            </a:r>
          </a:p>
          <a:p>
            <a:pPr marL="12700" marR="5080">
              <a:lnSpc>
                <a:spcPct val="99000"/>
              </a:lnSpc>
            </a:pPr>
            <a:endParaRPr lang="en-US" sz="2400" dirty="0">
              <a:solidFill>
                <a:srgbClr val="D2533C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buClr>
                <a:srgbClr val="93A299"/>
              </a:buClr>
              <a:buSzPct val="85416"/>
              <a:tabLst>
                <a:tab pos="195580" algn="l"/>
              </a:tabLst>
            </a:pPr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SQL execution</a:t>
            </a:r>
            <a:r>
              <a:rPr lang="en-US" sz="2400" b="1" spc="-15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sequence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927100" lvl="1">
              <a:lnSpc>
                <a:spcPct val="100000"/>
              </a:lnSpc>
              <a:spcBef>
                <a:spcPts val="219"/>
              </a:spcBef>
              <a:tabLst>
                <a:tab pos="1384300" algn="l"/>
              </a:tabLst>
            </a:pPr>
            <a:r>
              <a:rPr lang="en-US" sz="240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SELECT</a:t>
            </a:r>
            <a:r>
              <a:rPr lang="en-US" sz="2400" spc="-145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COUNT(</a:t>
            </a:r>
            <a:r>
              <a:rPr lang="en-US" sz="2400" spc="-14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attribute 1), </a:t>
            </a:r>
            <a:r>
              <a:rPr lang="en-US" sz="2400" i="1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attribute2</a:t>
            </a:r>
            <a:endParaRPr lang="en-US" sz="2400" i="1" spc="-5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927100" lvl="1">
              <a:lnSpc>
                <a:spcPct val="100000"/>
              </a:lnSpc>
              <a:spcBef>
                <a:spcPts val="219"/>
              </a:spcBef>
              <a:tabLst>
                <a:tab pos="1384300" algn="l"/>
              </a:tabLst>
            </a:pP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lang="en-US" sz="2400" spc="-1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table name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927100" lvl="1">
              <a:lnSpc>
                <a:spcPct val="100000"/>
              </a:lnSpc>
              <a:spcBef>
                <a:spcPts val="219"/>
              </a:spcBef>
              <a:tabLst>
                <a:tab pos="1384300" algn="l"/>
              </a:tabLst>
            </a:pPr>
            <a:r>
              <a:rPr 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GROUP BY</a:t>
            </a:r>
            <a:r>
              <a:rPr lang="en-US" sz="2400" spc="-14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attribute 2</a:t>
            </a:r>
            <a:r>
              <a:rPr lang="en-US" altLang="zh-CN"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;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endParaRPr lang="en-US" sz="345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 marR="5080">
              <a:lnSpc>
                <a:spcPct val="99000"/>
              </a:lnSpc>
            </a:pPr>
            <a:r>
              <a:rPr lang="en-US" altLang="zh-CN" sz="2000" b="1" i="1" dirty="0">
                <a:latin typeface="Times New Roman" charset="0"/>
                <a:ea typeface="Times New Roman" charset="0"/>
                <a:cs typeface="Times New Roman" charset="0"/>
              </a:rPr>
              <a:t>Choose</a:t>
            </a:r>
            <a:r>
              <a:rPr lang="zh-CN" alt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latin typeface="Times New Roman" charset="0"/>
                <a:ea typeface="Times New Roman" charset="0"/>
                <a:cs typeface="Times New Roman" charset="0"/>
              </a:rPr>
              <a:t>an</a:t>
            </a:r>
            <a:r>
              <a:rPr lang="zh-CN" alt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latin typeface="Times New Roman" charset="0"/>
                <a:ea typeface="Times New Roman" charset="0"/>
                <a:cs typeface="Times New Roman" charset="0"/>
              </a:rPr>
              <a:t>attribute</a:t>
            </a:r>
            <a:r>
              <a:rPr lang="zh-CN" alt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latin typeface="Times New Roman" charset="0"/>
                <a:ea typeface="Times New Roman" charset="0"/>
                <a:cs typeface="Times New Roman" charset="0"/>
              </a:rPr>
              <a:t>( attribute 1) which</a:t>
            </a:r>
            <a:r>
              <a:rPr lang="zh-CN" alt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latin typeface="Times New Roman" charset="0"/>
                <a:ea typeface="Times New Roman" charset="0"/>
                <a:cs typeface="Times New Roman" charset="0"/>
              </a:rPr>
              <a:t>contain</a:t>
            </a:r>
            <a:r>
              <a:rPr lang="zh-CN" alt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latin typeface="Times New Roman" charset="0"/>
                <a:ea typeface="Times New Roman" charset="0"/>
                <a:cs typeface="Times New Roman" charset="0"/>
              </a:rPr>
              <a:t>numerical</a:t>
            </a:r>
            <a:r>
              <a:rPr lang="zh-CN" alt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zh-CN" alt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latin typeface="Times New Roman" charset="0"/>
                <a:ea typeface="Times New Roman" charset="0"/>
                <a:cs typeface="Times New Roman" charset="0"/>
              </a:rPr>
              <a:t>value</a:t>
            </a:r>
            <a:r>
              <a:rPr lang="zh-CN" alt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latin typeface="Times New Roman" charset="0"/>
                <a:ea typeface="Times New Roman" charset="0"/>
                <a:cs typeface="Times New Roman" charset="0"/>
              </a:rPr>
              <a:t>work</a:t>
            </a:r>
            <a:r>
              <a:rPr lang="zh-CN" alt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i="1" dirty="0">
                <a:latin typeface="Times New Roman" charset="0"/>
                <a:ea typeface="Times New Roman" charset="0"/>
                <a:cs typeface="Times New Roman" charset="0"/>
              </a:rPr>
              <a:t>with!</a:t>
            </a:r>
            <a:endParaRPr sz="20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754379"/>
            <a:ext cx="8072119" cy="772903"/>
          </a:xfrm>
          <a:prstGeom prst="rect">
            <a:avLst/>
          </a:prstGeom>
        </p:spPr>
        <p:txBody>
          <a:bodyPr vert="horz" wrap="square" lIns="0" tIns="216788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70" dirty="0"/>
              <a:t>Group</a:t>
            </a:r>
            <a:r>
              <a:rPr lang="zh-CN" altLang="en-US" spc="-70" dirty="0"/>
              <a:t> </a:t>
            </a:r>
            <a:r>
              <a:rPr lang="en-US" altLang="zh-CN" spc="-70" dirty="0"/>
              <a:t>By</a:t>
            </a:r>
            <a:r>
              <a:rPr lang="zh-CN" altLang="en-US" spc="-70" dirty="0"/>
              <a:t> </a:t>
            </a:r>
            <a:endParaRPr spc="-105" dirty="0"/>
          </a:p>
        </p:txBody>
      </p:sp>
    </p:spTree>
    <p:extLst>
      <p:ext uri="{BB962C8B-B14F-4D97-AF65-F5344CB8AC3E}">
        <p14:creationId xmlns:p14="http://schemas.microsoft.com/office/powerpoint/2010/main" val="1236987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40" y="754379"/>
            <a:ext cx="8072119" cy="553998"/>
          </a:xfrm>
        </p:spPr>
        <p:txBody>
          <a:bodyPr/>
          <a:lstStyle/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wo SQL Built-in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940" y="1550923"/>
            <a:ext cx="8455660" cy="3323987"/>
          </a:xfrm>
        </p:spPr>
        <p:txBody>
          <a:bodyPr/>
          <a:lstStyle/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Select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format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(avg(attribute name),decimal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place)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as ‘avg’,</a:t>
            </a: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format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(max(attribute name),decimal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place) as ‘max’,</a:t>
            </a:r>
          </a:p>
          <a:p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format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(min(attribute name),decimal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place) as ‘min’</a:t>
            </a:r>
          </a:p>
          <a:p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from table name;</a:t>
            </a:r>
          </a:p>
          <a:p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792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0" dirty="0"/>
              <a:t>Requirement </a:t>
            </a:r>
            <a:r>
              <a:rPr spc="-70" dirty="0"/>
              <a:t>for </a:t>
            </a:r>
            <a:r>
              <a:rPr spc="-90" dirty="0"/>
              <a:t>Project</a:t>
            </a:r>
            <a:r>
              <a:rPr spc="-430" dirty="0"/>
              <a:t> </a:t>
            </a:r>
            <a:r>
              <a:rPr spc="-105" dirty="0"/>
              <a:t>#</a:t>
            </a:r>
            <a:r>
              <a:rPr lang="en-US" altLang="zh-CN" spc="-105" dirty="0"/>
              <a:t>2</a:t>
            </a:r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533400" y="1447800"/>
            <a:ext cx="8458200" cy="4021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60</a:t>
            </a:r>
            <a:r>
              <a:rPr sz="2400" b="1" u="heavy" spc="-1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pts.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62280" indent="-182880">
              <a:lnSpc>
                <a:spcPct val="100000"/>
              </a:lnSpc>
              <a:spcBef>
                <a:spcPts val="140"/>
              </a:spcBef>
              <a:buClr>
                <a:srgbClr val="93A299"/>
              </a:buClr>
              <a:buSzPct val="85000"/>
              <a:buChar char="•"/>
              <a:tabLst>
                <a:tab pos="462280" algn="l"/>
              </a:tabLst>
            </a:pP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ERD (connectivities,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cardinalities,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PKs, FKs, relationship participation) (30pts)</a:t>
            </a:r>
          </a:p>
          <a:p>
            <a:pPr marL="462280" indent="-182880">
              <a:lnSpc>
                <a:spcPct val="100000"/>
              </a:lnSpc>
              <a:spcBef>
                <a:spcPts val="140"/>
              </a:spcBef>
              <a:buClr>
                <a:srgbClr val="93A299"/>
              </a:buClr>
              <a:buSzPct val="85000"/>
              <a:buChar char="•"/>
              <a:tabLst>
                <a:tab pos="462280" algn="l"/>
              </a:tabLst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Specialization hierarchy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(Subtype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discriminator,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disjoint/overlapping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constraint,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total/partial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constraint)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(5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pts)</a:t>
            </a:r>
            <a:endParaRPr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62280" indent="-182880">
              <a:lnSpc>
                <a:spcPct val="100000"/>
              </a:lnSpc>
              <a:spcBef>
                <a:spcPts val="200"/>
              </a:spcBef>
              <a:buClr>
                <a:srgbClr val="93A299"/>
              </a:buClr>
              <a:buSzPct val="85000"/>
              <a:buChar char="•"/>
              <a:tabLst>
                <a:tab pos="462280" algn="l"/>
              </a:tabLst>
            </a:pP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Be able to</a:t>
            </a:r>
            <a:r>
              <a:rPr sz="2000" spc="-10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forward-engineer</a:t>
            </a:r>
            <a:r>
              <a:rPr lang="en-US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15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pts)</a:t>
            </a:r>
          </a:p>
          <a:p>
            <a:pPr marL="462280" indent="-182880">
              <a:lnSpc>
                <a:spcPct val="100000"/>
              </a:lnSpc>
              <a:spcBef>
                <a:spcPts val="200"/>
              </a:spcBef>
              <a:buClr>
                <a:srgbClr val="93A299"/>
              </a:buClr>
              <a:buSzPct val="85000"/>
              <a:buChar char="•"/>
              <a:tabLst>
                <a:tab pos="462280" algn="l"/>
              </a:tabLst>
            </a:pP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table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(except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entity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subtype)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must include </a:t>
            </a:r>
            <a:r>
              <a:rPr lang="en-US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five</a:t>
            </a:r>
            <a:r>
              <a:rPr lang="en-US" sz="2000" b="1" spc="-11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records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;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record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entity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subtype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depends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on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values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entity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err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supertype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(10pts)</a:t>
            </a:r>
            <a:endParaRPr lang="en-US" sz="2000" dirty="0">
              <a:solidFill>
                <a:srgbClr val="29293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lang="en-US" altLang="zh-CN"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40</a:t>
            </a:r>
            <a:r>
              <a:rPr sz="2400" b="1" u="heavy" spc="-1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pts.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62280" indent="-182880">
              <a:lnSpc>
                <a:spcPct val="100000"/>
              </a:lnSpc>
              <a:spcBef>
                <a:spcPts val="160"/>
              </a:spcBef>
              <a:buClr>
                <a:srgbClr val="93A299"/>
              </a:buClr>
              <a:buSzPct val="85000"/>
              <a:buChar char="•"/>
              <a:tabLst>
                <a:tab pos="462280" algn="l"/>
              </a:tabLst>
            </a:pPr>
            <a:r>
              <a:rPr lang="en-US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Four SQL queries and </a:t>
            </a:r>
            <a:r>
              <a:rPr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query result sets</a:t>
            </a:r>
            <a:r>
              <a:rPr lang="en-US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using </a:t>
            </a:r>
            <a:r>
              <a:rPr lang="en-US" sz="2000" b="1" u="sng" dirty="0">
                <a:latin typeface="Times New Roman" charset="0"/>
                <a:ea typeface="Times New Roman" charset="0"/>
                <a:cs typeface="Times New Roman" charset="0"/>
              </a:rPr>
              <a:t>MySQL Workbench  </a:t>
            </a:r>
            <a:r>
              <a:rPr lang="en-US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40pt)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62280" lvl="0" indent="-182880">
              <a:spcBef>
                <a:spcPts val="160"/>
              </a:spcBef>
              <a:buClr>
                <a:srgbClr val="93A299"/>
              </a:buClr>
              <a:buSzPct val="85000"/>
              <a:buFontTx/>
              <a:buChar char="•"/>
              <a:tabLst>
                <a:tab pos="462280" algn="l"/>
              </a:tabLst>
            </a:pPr>
            <a:endParaRPr lang="en-US" sz="2000" dirty="0"/>
          </a:p>
          <a:p>
            <a:pPr marL="462280" indent="-182880">
              <a:lnSpc>
                <a:spcPct val="100000"/>
              </a:lnSpc>
              <a:spcBef>
                <a:spcPts val="160"/>
              </a:spcBef>
              <a:buClr>
                <a:srgbClr val="93A299"/>
              </a:buClr>
              <a:buSzPct val="85000"/>
              <a:buChar char="•"/>
              <a:tabLst>
                <a:tab pos="462280" algn="l"/>
              </a:tabLst>
            </a:pP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0" dirty="0"/>
              <a:t>Requirement</a:t>
            </a:r>
            <a:endParaRPr spc="-10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615440"/>
            <a:ext cx="7846060" cy="3021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Extra</a:t>
            </a:r>
            <a:r>
              <a:rPr lang="zh-CN" altLang="en-US"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credit</a:t>
            </a:r>
            <a:r>
              <a:rPr lang="zh-CN" altLang="en-US"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(5</a:t>
            </a:r>
            <a:r>
              <a:rPr sz="2400" b="1" u="heavy" spc="-1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pts</a:t>
            </a:r>
            <a:r>
              <a:rPr lang="en-US" altLang="zh-CN" sz="2400" b="1" u="heavy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000" dirty="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5pts: Additional data entries (five more records per entity using INSERT INTO SQL statements)</a:t>
            </a:r>
          </a:p>
          <a:p>
            <a:pPr marL="279400">
              <a:lnSpc>
                <a:spcPct val="100000"/>
              </a:lnSpc>
              <a:spcBef>
                <a:spcPts val="300"/>
              </a:spcBef>
              <a:buClr>
                <a:srgbClr val="93A299"/>
              </a:buClr>
              <a:buSzPct val="85000"/>
              <a:tabLst>
                <a:tab pos="462280" algn="l"/>
              </a:tabLst>
            </a:pPr>
            <a:endParaRPr lang="en-US" sz="2000" b="1" dirty="0">
              <a:solidFill>
                <a:srgbClr val="29293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55600" marR="31750" indent="-342900">
              <a:lnSpc>
                <a:spcPts val="237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Submit your </a:t>
            </a:r>
            <a:r>
              <a:rPr lang="en-US" sz="2000" b="1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.zip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file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(includes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err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mwb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and word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document)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via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project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submission link on canvas</a:t>
            </a:r>
            <a:r>
              <a:rPr lang="en-US" sz="2000" spc="-7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by </a:t>
            </a:r>
            <a:r>
              <a:rPr lang="en-US" altLang="zh-CN" sz="2000" b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July 2</a:t>
            </a:r>
            <a:r>
              <a:rPr lang="en-US" altLang="zh-CN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r>
              <a:rPr lang="en-US" sz="2000" b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spc="-3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(11:59</a:t>
            </a:r>
            <a:r>
              <a:rPr lang="en-US" sz="2000" spc="-9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pm)</a:t>
            </a:r>
          </a:p>
          <a:p>
            <a:pPr marL="190500" marR="31750" indent="-177800">
              <a:lnSpc>
                <a:spcPts val="2370"/>
              </a:lnSpc>
            </a:pP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79400">
              <a:lnSpc>
                <a:spcPct val="100000"/>
              </a:lnSpc>
              <a:spcBef>
                <a:spcPts val="300"/>
              </a:spcBef>
              <a:buClr>
                <a:srgbClr val="93A299"/>
              </a:buClr>
              <a:buSzPct val="85000"/>
              <a:tabLst>
                <a:tab pos="462280" algn="l"/>
              </a:tabLst>
            </a:pP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8210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5" dirty="0"/>
              <a:t>Business</a:t>
            </a:r>
            <a:r>
              <a:rPr spc="-270" dirty="0"/>
              <a:t> </a:t>
            </a:r>
            <a:r>
              <a:rPr spc="-105" dirty="0"/>
              <a:t>rules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03019"/>
            <a:ext cx="8227060" cy="45666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marR="5080" indent="-177800">
              <a:lnSpc>
                <a:spcPct val="100000"/>
              </a:lnSpc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 department employs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one or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many employees, and each employee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is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employed by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none or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one</a:t>
            </a:r>
            <a:r>
              <a:rPr sz="2000" spc="-1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department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190500" marR="5080" indent="-177800">
              <a:buClr>
                <a:srgbClr val="93A299"/>
              </a:buClr>
              <a:buSzPct val="85000"/>
              <a:buFontTx/>
              <a:buChar char="•"/>
              <a:tabLst>
                <a:tab pos="195580" algn="l"/>
              </a:tabLst>
            </a:pP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An employee may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manage one </a:t>
            </a:r>
            <a:r>
              <a:rPr lang="en-US" sz="200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department </a:t>
            </a:r>
            <a:r>
              <a:rPr lang="en-US" sz="2000" b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zero </a:t>
            </a:r>
            <a:r>
              <a:rPr lang="en-US" sz="2000" b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or one)</a:t>
            </a:r>
            <a:r>
              <a:rPr lang="en-US" sz="200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,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and each department is managed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by one and only one</a:t>
            </a:r>
            <a:r>
              <a:rPr lang="en-US" sz="2000" spc="-10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employee.</a:t>
            </a:r>
            <a:endParaRPr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880744" lvl="1" indent="-177800">
              <a:lnSpc>
                <a:spcPts val="2320"/>
              </a:lnSpc>
              <a:spcBef>
                <a:spcPts val="625"/>
              </a:spcBef>
              <a:buClr>
                <a:srgbClr val="93A299"/>
              </a:buClr>
              <a:buSzPct val="85000"/>
              <a:buFontTx/>
              <a:buChar char="•"/>
              <a:tabLst>
                <a:tab pos="195580" algn="l"/>
              </a:tabLst>
            </a:pP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An employee </a:t>
            </a:r>
            <a:r>
              <a:rPr lang="en-US" altLang="zh-CN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must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be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either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full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or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part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employee. (</a:t>
            </a:r>
            <a:r>
              <a:rPr lang="en-US" altLang="zh-CN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full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/partial) </a:t>
            </a:r>
          </a:p>
          <a:p>
            <a:pPr marL="190500" marR="880744" lvl="1" indent="-177800">
              <a:lnSpc>
                <a:spcPts val="2320"/>
              </a:lnSpc>
              <a:spcBef>
                <a:spcPts val="625"/>
              </a:spcBef>
              <a:buClr>
                <a:srgbClr val="93A299"/>
              </a:buClr>
              <a:buSzPct val="85000"/>
              <a:buFontTx/>
              <a:buChar char="•"/>
              <a:tabLst>
                <a:tab pos="195580" algn="l"/>
              </a:tabLst>
            </a:pP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An employee </a:t>
            </a:r>
            <a:r>
              <a:rPr lang="en-US" altLang="zh-CN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cannot</a:t>
            </a:r>
            <a:r>
              <a:rPr lang="en-US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be </a:t>
            </a:r>
            <a:r>
              <a:rPr lang="en-US" altLang="zh-CN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both</a:t>
            </a:r>
            <a:r>
              <a:rPr lang="zh-CN" altLang="en-US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full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part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zh-CN" alt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employee. (o/</a:t>
            </a:r>
            <a:r>
              <a:rPr lang="en-US" altLang="zh-CN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CN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190500" marR="880744" lvl="1" indent="-177800">
              <a:lnSpc>
                <a:spcPts val="2320"/>
              </a:lnSpc>
              <a:spcBef>
                <a:spcPts val="625"/>
              </a:spcBef>
              <a:buClr>
                <a:srgbClr val="93A299"/>
              </a:buClr>
              <a:buSzPct val="85000"/>
              <a:buFontTx/>
              <a:buChar char="•"/>
              <a:tabLst>
                <a:tab pos="195580" algn="l"/>
              </a:tabLst>
            </a:pP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 division operates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one or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many departments, and each department</a:t>
            </a:r>
            <a:r>
              <a:rPr sz="2000" spc="-22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is  operated by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only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one</a:t>
            </a:r>
            <a:r>
              <a:rPr sz="2000" spc="-1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division.</a:t>
            </a:r>
            <a:endParaRPr lang="en-US" sz="2000" dirty="0">
              <a:solidFill>
                <a:srgbClr val="29293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880744" lvl="1" indent="-177800">
              <a:lnSpc>
                <a:spcPts val="2320"/>
              </a:lnSpc>
              <a:spcBef>
                <a:spcPts val="625"/>
              </a:spcBef>
              <a:buClr>
                <a:srgbClr val="93A299"/>
              </a:buClr>
              <a:buSzPct val="85000"/>
              <a:buFontTx/>
              <a:buChar char="•"/>
              <a:tabLst>
                <a:tab pos="195580" algn="l"/>
              </a:tabLst>
            </a:pP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One of the employees runs zero or one division, and each division is run</a:t>
            </a:r>
            <a:r>
              <a:rPr lang="en-US" sz="2000" spc="-11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by only one</a:t>
            </a:r>
            <a:r>
              <a:rPr lang="en-US" sz="2000" spc="-1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employee.</a:t>
            </a:r>
            <a:endParaRPr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499109" indent="-177800">
              <a:lnSpc>
                <a:spcPct val="100800"/>
              </a:lnSpc>
              <a:spcBef>
                <a:spcPts val="459"/>
              </a:spcBef>
              <a:buClr>
                <a:srgbClr val="93A299"/>
              </a:buClr>
              <a:buSzPct val="85000"/>
              <a:buChar char="•"/>
              <a:tabLst>
                <a:tab pos="195580" algn="l"/>
              </a:tabLst>
            </a:pP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An employee </a:t>
            </a:r>
            <a:r>
              <a:rPr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may be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assigned many projects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(zero or many)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, and a project</a:t>
            </a:r>
            <a:r>
              <a:rPr sz="2000" spc="-11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is assigned to one or </a:t>
            </a:r>
            <a:r>
              <a:rPr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many employees</a:t>
            </a:r>
            <a:r>
              <a:rPr lang="en-US" sz="20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. </a:t>
            </a:r>
            <a:endParaRPr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5" dirty="0"/>
              <a:t>Required</a:t>
            </a:r>
            <a:r>
              <a:rPr spc="-265" dirty="0"/>
              <a:t> </a:t>
            </a:r>
            <a:r>
              <a:rPr spc="-105" dirty="0"/>
              <a:t>attributes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66240"/>
            <a:ext cx="7758430" cy="336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marR="5080" indent="-177800">
              <a:lnSpc>
                <a:spcPts val="2800"/>
              </a:lnSpc>
              <a:buClr>
                <a:srgbClr val="93A2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b="1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Department</a:t>
            </a: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name, street, </a:t>
            </a:r>
            <a:r>
              <a:rPr sz="2400" spc="-4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city,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state, zip, phone, email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106680" indent="-177800">
              <a:lnSpc>
                <a:spcPct val="101499"/>
              </a:lnSpc>
              <a:spcBef>
                <a:spcPts val="470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5580" algn="l"/>
              </a:tabLst>
            </a:pPr>
            <a:r>
              <a:rPr sz="2400" b="1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Employee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: first name, last name, </a:t>
            </a:r>
            <a:r>
              <a:rPr lang="en-US" altLang="zh-CN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type,</a:t>
            </a:r>
            <a:r>
              <a:rPr lang="zh-CN" alt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street, </a:t>
            </a:r>
            <a:r>
              <a:rPr sz="2400" spc="-4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city,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state,</a:t>
            </a:r>
            <a:r>
              <a:rPr sz="2400" spc="-8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zip,  phone, email</a:t>
            </a:r>
            <a:endParaRPr lang="en-US" sz="2400" dirty="0">
              <a:solidFill>
                <a:srgbClr val="29293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106680" indent="-177800">
              <a:lnSpc>
                <a:spcPct val="101499"/>
              </a:lnSpc>
              <a:spcBef>
                <a:spcPts val="470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5580" algn="l"/>
              </a:tabLst>
            </a:pPr>
            <a:r>
              <a:rPr lang="en-US" altLang="zh-CN" sz="2400" b="1" dirty="0" err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Part_time</a:t>
            </a:r>
            <a:r>
              <a:rPr lang="en-US" altLang="zh-CN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hourly</a:t>
            </a:r>
            <a:r>
              <a:rPr lang="zh-CN" alt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rate,</a:t>
            </a:r>
            <a:r>
              <a:rPr lang="zh-CN" alt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max</a:t>
            </a:r>
            <a:r>
              <a:rPr lang="zh-CN" alt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hour</a:t>
            </a:r>
            <a:r>
              <a:rPr lang="zh-CN" alt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per</a:t>
            </a:r>
            <a:r>
              <a:rPr lang="zh-CN" alt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week</a:t>
            </a:r>
          </a:p>
          <a:p>
            <a:pPr marL="190500" marR="106680" indent="-177800">
              <a:lnSpc>
                <a:spcPct val="101499"/>
              </a:lnSpc>
              <a:spcBef>
                <a:spcPts val="470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5580" algn="l"/>
              </a:tabLst>
            </a:pPr>
            <a:r>
              <a:rPr lang="en-US" altLang="zh-CN" sz="2400" b="1" dirty="0" err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Full_time</a:t>
            </a:r>
            <a:r>
              <a:rPr lang="en-US" altLang="zh-CN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err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Anual</a:t>
            </a:r>
            <a:r>
              <a:rPr lang="zh-CN" altLang="en-US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salary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5080" indent="-177800">
              <a:lnSpc>
                <a:spcPct val="101499"/>
              </a:lnSpc>
              <a:spcBef>
                <a:spcPts val="450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5580" algn="l"/>
              </a:tabLst>
            </a:pPr>
            <a:r>
              <a:rPr sz="2400" b="1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Division</a:t>
            </a: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name, phone, email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0500" marR="556895" indent="-177800">
              <a:lnSpc>
                <a:spcPts val="2820"/>
              </a:lnSpc>
              <a:spcBef>
                <a:spcPts val="740"/>
              </a:spcBef>
              <a:buClr>
                <a:srgbClr val="93A2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b="1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Assignment</a:t>
            </a: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name, </a:t>
            </a: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start_date, </a:t>
            </a:r>
            <a:r>
              <a:rPr sz="2400" spc="-5" dirty="0" err="1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end_date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, evaluation,</a:t>
            </a:r>
            <a:r>
              <a:rPr sz="2400" spc="-10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note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95580" indent="-182880">
              <a:lnSpc>
                <a:spcPct val="100000"/>
              </a:lnSpc>
              <a:spcBef>
                <a:spcPts val="509"/>
              </a:spcBef>
              <a:buClr>
                <a:srgbClr val="93A2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b="1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Project</a:t>
            </a:r>
            <a:r>
              <a:rPr sz="2400" spc="-5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name,</a:t>
            </a:r>
            <a:r>
              <a:rPr sz="2400" spc="-7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2400" dirty="0">
                <a:solidFill>
                  <a:srgbClr val="292934"/>
                </a:solidFill>
                <a:latin typeface="Times New Roman" charset="0"/>
                <a:ea typeface="Times New Roman" charset="0"/>
                <a:cs typeface="Times New Roman" charset="0"/>
              </a:rPr>
              <a:t>note</a:t>
            </a:r>
            <a:endParaRPr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A2C7961-BB27-4FA4-B46C-927BCC034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3" y="430270"/>
            <a:ext cx="8474174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39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75" dirty="0"/>
              <a:t>Forward</a:t>
            </a:r>
            <a:r>
              <a:rPr lang="zh-CN" altLang="en-US" spc="-75" dirty="0"/>
              <a:t> </a:t>
            </a:r>
            <a:r>
              <a:rPr lang="en-US" altLang="zh-CN" spc="-75" dirty="0"/>
              <a:t>Engineering</a:t>
            </a:r>
            <a:endParaRPr spc="-9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0"/>
            <a:ext cx="7162800" cy="508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3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75" dirty="0"/>
              <a:t>Forward</a:t>
            </a:r>
            <a:r>
              <a:rPr lang="zh-CN" altLang="en-US" spc="-75" dirty="0"/>
              <a:t> </a:t>
            </a:r>
            <a:r>
              <a:rPr lang="en-US" altLang="zh-CN" spc="-75" dirty="0"/>
              <a:t>Engineering</a:t>
            </a:r>
            <a:endParaRPr spc="-9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7467600" cy="52116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9400" y="3810000"/>
            <a:ext cx="28194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59219" y="360737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Cut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38800" y="3810000"/>
            <a:ext cx="565291" cy="209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55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53345"/>
            <a:ext cx="7162800" cy="507531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75" dirty="0"/>
              <a:t>Forward</a:t>
            </a:r>
            <a:r>
              <a:rPr lang="zh-CN" altLang="en-US" spc="-75" dirty="0"/>
              <a:t> </a:t>
            </a:r>
            <a:r>
              <a:rPr lang="en-US" altLang="zh-CN" spc="-75" dirty="0"/>
              <a:t>Engineering</a:t>
            </a:r>
            <a:endParaRPr spc="-95" dirty="0"/>
          </a:p>
        </p:txBody>
      </p:sp>
      <p:sp>
        <p:nvSpPr>
          <p:cNvPr id="5" name="Rectangle 4"/>
          <p:cNvSpPr/>
          <p:nvPr/>
        </p:nvSpPr>
        <p:spPr>
          <a:xfrm>
            <a:off x="2836333" y="5183484"/>
            <a:ext cx="28194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87157" y="4918808"/>
            <a:ext cx="68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Paste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55733" y="5078827"/>
            <a:ext cx="565291" cy="209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051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1980</TotalTime>
  <Words>880</Words>
  <Application>Microsoft Macintosh PowerPoint</Application>
  <PresentationFormat>On-screen Show (4:3)</PresentationFormat>
  <Paragraphs>108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Times New Roman</vt:lpstr>
      <vt:lpstr>Office Theme</vt:lpstr>
      <vt:lpstr>PROJECT 2</vt:lpstr>
      <vt:lpstr>Requirement for Project #2</vt:lpstr>
      <vt:lpstr>Requirement</vt:lpstr>
      <vt:lpstr>Business rules</vt:lpstr>
      <vt:lpstr>Required attributes</vt:lpstr>
      <vt:lpstr>PowerPoint Presentation</vt:lpstr>
      <vt:lpstr>Forward Engineering</vt:lpstr>
      <vt:lpstr>Forward Engineering</vt:lpstr>
      <vt:lpstr>Forward Engineering</vt:lpstr>
      <vt:lpstr>Four  SQL statement questions</vt:lpstr>
      <vt:lpstr>LIKE</vt:lpstr>
      <vt:lpstr>EXISTS</vt:lpstr>
      <vt:lpstr>Group By </vt:lpstr>
      <vt:lpstr>Two SQL Built-in functions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#1</dc:title>
  <dc:creator>Bader-PC</dc:creator>
  <cp:lastModifiedBy>Sein Oh</cp:lastModifiedBy>
  <cp:revision>155</cp:revision>
  <dcterms:created xsi:type="dcterms:W3CDTF">2016-02-08T17:35:10Z</dcterms:created>
  <dcterms:modified xsi:type="dcterms:W3CDTF">2022-07-11T03:58:46Z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2016-02-08T00:00:00Z</vt:filetime>
  </property>
</Properties>
</file>